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3" r:id="rId4"/>
    <p:sldId id="264" r:id="rId5"/>
    <p:sldId id="265" r:id="rId6"/>
    <p:sldId id="285" r:id="rId7"/>
    <p:sldId id="269" r:id="rId8"/>
    <p:sldId id="267" r:id="rId9"/>
    <p:sldId id="268" r:id="rId10"/>
    <p:sldId id="273" r:id="rId11"/>
    <p:sldId id="275" r:id="rId12"/>
    <p:sldId id="276" r:id="rId13"/>
    <p:sldId id="278" r:id="rId14"/>
    <p:sldId id="277" r:id="rId15"/>
    <p:sldId id="271" r:id="rId16"/>
    <p:sldId id="272" r:id="rId17"/>
    <p:sldId id="257" r:id="rId18"/>
    <p:sldId id="258" r:id="rId19"/>
    <p:sldId id="259" r:id="rId20"/>
    <p:sldId id="260" r:id="rId21"/>
    <p:sldId id="261" r:id="rId22"/>
    <p:sldId id="262" r:id="rId23"/>
    <p:sldId id="284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6743B1-CFD0-4903-B7B8-8606E504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674" y="582945"/>
            <a:ext cx="10498440" cy="2387600"/>
          </a:xfrm>
        </p:spPr>
        <p:txBody>
          <a:bodyPr/>
          <a:lstStyle/>
          <a:p>
            <a:r>
              <a:rPr lang="pt-BR" b="1" u="sng" dirty="0">
                <a:solidFill>
                  <a:schemeClr val="bg2">
                    <a:lumMod val="50000"/>
                  </a:schemeClr>
                </a:solidFill>
              </a:rPr>
              <a:t>Tecnologia a serviço da medicina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90A4BA9-9B6A-472C-9B16-23A534333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8344" y="3193246"/>
            <a:ext cx="9681882" cy="1655762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chemeClr val="bg2">
                    <a:lumMod val="50000"/>
                  </a:schemeClr>
                </a:solidFill>
              </a:rPr>
              <a:t>Rafael bezerra </a:t>
            </a:r>
            <a:r>
              <a:rPr lang="pt-BR" sz="2800" b="1" dirty="0" err="1">
                <a:solidFill>
                  <a:schemeClr val="bg2">
                    <a:lumMod val="50000"/>
                  </a:schemeClr>
                </a:solidFill>
              </a:rPr>
              <a:t>dalla</a:t>
            </a:r>
            <a:r>
              <a:rPr lang="pt-BR" sz="2800" b="1" dirty="0">
                <a:solidFill>
                  <a:schemeClr val="bg2">
                    <a:lumMod val="50000"/>
                  </a:schemeClr>
                </a:solidFill>
              </a:rPr>
              <a:t> costa</a:t>
            </a:r>
          </a:p>
          <a:p>
            <a:r>
              <a:rPr lang="pt-BR" sz="2800" b="1" dirty="0">
                <a:solidFill>
                  <a:schemeClr val="bg2">
                    <a:lumMod val="50000"/>
                  </a:schemeClr>
                </a:solidFill>
              </a:rPr>
              <a:t>médico especialista em saúde da família e comunidade</a:t>
            </a:r>
          </a:p>
        </p:txBody>
      </p:sp>
    </p:spTree>
    <p:extLst>
      <p:ext uri="{BB962C8B-B14F-4D97-AF65-F5344CB8AC3E}">
        <p14:creationId xmlns:p14="http://schemas.microsoft.com/office/powerpoint/2010/main" val="409282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A1F7E2-EC21-4AE2-977C-76A77077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1944915"/>
            <a:ext cx="11277600" cy="3207656"/>
          </a:xfrm>
        </p:spPr>
        <p:txBody>
          <a:bodyPr anchor="t">
            <a:normAutofit/>
          </a:bodyPr>
          <a:lstStyle/>
          <a:p>
            <a:r>
              <a:rPr lang="pt-BR" sz="4800" b="1" u="sng" dirty="0">
                <a:solidFill>
                  <a:schemeClr val="bg1"/>
                </a:solidFill>
              </a:rPr>
              <a:t>Planilha </a:t>
            </a:r>
            <a:br>
              <a:rPr lang="pt-BR" sz="4800" b="1" u="sng" dirty="0">
                <a:solidFill>
                  <a:schemeClr val="bg1"/>
                </a:solidFill>
              </a:rPr>
            </a:br>
            <a:r>
              <a:rPr lang="pt-BR" sz="4800" b="1" u="sng" dirty="0">
                <a:solidFill>
                  <a:schemeClr val="bg1"/>
                </a:solidFill>
              </a:rPr>
              <a:t>Monitorização glicemia </a:t>
            </a:r>
            <a:br>
              <a:rPr lang="pt-BR" sz="4800" b="1" u="sng" dirty="0">
                <a:solidFill>
                  <a:schemeClr val="bg1"/>
                </a:solidFill>
              </a:rPr>
            </a:br>
            <a:r>
              <a:rPr lang="pt-BR" sz="4800" b="1" u="sng" dirty="0">
                <a:solidFill>
                  <a:schemeClr val="bg1"/>
                </a:solidFill>
              </a:rPr>
              <a:t>Pressão Arterial</a:t>
            </a:r>
            <a:endParaRPr lang="pt-BR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1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A1F7E2-EC21-4AE2-977C-76A77077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1944915"/>
            <a:ext cx="11277600" cy="3207656"/>
          </a:xfrm>
        </p:spPr>
        <p:txBody>
          <a:bodyPr anchor="t">
            <a:normAutofit/>
          </a:bodyPr>
          <a:lstStyle/>
          <a:p>
            <a:r>
              <a:rPr lang="pt-BR" sz="4800" b="1" u="sng" dirty="0" err="1">
                <a:solidFill>
                  <a:schemeClr val="bg1"/>
                </a:solidFill>
              </a:rPr>
              <a:t>Accucheck</a:t>
            </a:r>
            <a:r>
              <a:rPr lang="pt-BR" sz="4800" b="1" u="sng" dirty="0">
                <a:solidFill>
                  <a:schemeClr val="bg1"/>
                </a:solidFill>
              </a:rPr>
              <a:t> – </a:t>
            </a:r>
            <a:r>
              <a:rPr lang="pt-BR" sz="4800" b="1" u="sng" dirty="0" err="1">
                <a:solidFill>
                  <a:schemeClr val="bg1"/>
                </a:solidFill>
              </a:rPr>
              <a:t>smartpix</a:t>
            </a:r>
            <a:r>
              <a:rPr lang="pt-BR" sz="4800" b="1" u="sng" dirty="0">
                <a:solidFill>
                  <a:schemeClr val="bg1"/>
                </a:solidFill>
              </a:rPr>
              <a:t/>
            </a:r>
            <a:br>
              <a:rPr lang="pt-BR" sz="4800" b="1" u="sng" dirty="0">
                <a:solidFill>
                  <a:schemeClr val="bg1"/>
                </a:solidFill>
              </a:rPr>
            </a:br>
            <a:r>
              <a:rPr lang="pt-BR" sz="4800" b="1" u="sng" dirty="0">
                <a:solidFill>
                  <a:schemeClr val="bg1"/>
                </a:solidFill>
              </a:rPr>
              <a:t/>
            </a:r>
            <a:br>
              <a:rPr lang="pt-BR" sz="4800" b="1" u="sng" dirty="0">
                <a:solidFill>
                  <a:schemeClr val="bg1"/>
                </a:solidFill>
              </a:rPr>
            </a:br>
            <a:r>
              <a:rPr lang="pt-BR" sz="4800" b="1" u="sng" dirty="0">
                <a:solidFill>
                  <a:schemeClr val="bg1"/>
                </a:solidFill>
              </a:rPr>
              <a:t>leitor de </a:t>
            </a:r>
            <a:r>
              <a:rPr lang="pt-BR" sz="4800" b="1" u="sng" dirty="0" err="1">
                <a:solidFill>
                  <a:schemeClr val="bg1"/>
                </a:solidFill>
              </a:rPr>
              <a:t>glicosímetro</a:t>
            </a:r>
            <a:r>
              <a:rPr lang="pt-BR" sz="4800" b="1" u="sng" dirty="0">
                <a:solidFill>
                  <a:schemeClr val="bg1"/>
                </a:solidFill>
              </a:rPr>
              <a:t> – micro usb</a:t>
            </a:r>
            <a:endParaRPr lang="pt-BR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6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02EA40D-3528-466C-A93A-31AF0385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96333"/>
            <a:ext cx="4699000" cy="62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B8E4EF9B-46F1-4BE2-B5EF-5120C4CD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16B924CB-EA58-4B96-88E6-1D7A2BA453BA}"/>
              </a:ext>
            </a:extLst>
          </p:cNvPr>
          <p:cNvSpPr txBox="1"/>
          <p:nvPr/>
        </p:nvSpPr>
        <p:spPr>
          <a:xfrm>
            <a:off x="2080880" y="-26833"/>
            <a:ext cx="119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USB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EF0C7095-A0B3-4CDD-B4A7-93EC855FBD2B}"/>
              </a:ext>
            </a:extLst>
          </p:cNvPr>
          <p:cNvSpPr txBox="1"/>
          <p:nvPr/>
        </p:nvSpPr>
        <p:spPr>
          <a:xfrm>
            <a:off x="6985000" y="-7483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Infra Vermelho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7135A6A-4416-4D5A-A0D4-5DAA4D7F276B}"/>
              </a:ext>
            </a:extLst>
          </p:cNvPr>
          <p:cNvSpPr/>
          <p:nvPr/>
        </p:nvSpPr>
        <p:spPr>
          <a:xfrm>
            <a:off x="991673" y="90151"/>
            <a:ext cx="3657600" cy="6471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93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accu chek 360">
            <a:extLst>
              <a:ext uri="{FF2B5EF4-FFF2-40B4-BE49-F238E27FC236}">
                <a16:creationId xmlns:a16="http://schemas.microsoft.com/office/drawing/2014/main" xmlns="" id="{1D25CDEE-A897-40D6-AC21-4A36B4A2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167" y="1288912"/>
            <a:ext cx="5237409" cy="523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14EF64-5EF6-45D2-85E1-6F59B38B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5" y="1330866"/>
            <a:ext cx="5195455" cy="519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896E94B1-C0EC-47A1-BDAF-1EBCC76C3ECB}"/>
              </a:ext>
            </a:extLst>
          </p:cNvPr>
          <p:cNvSpPr txBox="1"/>
          <p:nvPr/>
        </p:nvSpPr>
        <p:spPr>
          <a:xfrm>
            <a:off x="4273867" y="34039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Infra Vermelho</a:t>
            </a:r>
          </a:p>
        </p:txBody>
      </p:sp>
    </p:spTree>
    <p:extLst>
      <p:ext uri="{BB962C8B-B14F-4D97-AF65-F5344CB8AC3E}">
        <p14:creationId xmlns:p14="http://schemas.microsoft.com/office/powerpoint/2010/main" val="319418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accu chek active usb">
            <a:extLst>
              <a:ext uri="{FF2B5EF4-FFF2-40B4-BE49-F238E27FC236}">
                <a16:creationId xmlns:a16="http://schemas.microsoft.com/office/drawing/2014/main" xmlns="" id="{CF949FBE-FE91-43B9-8692-5567B3640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86" y="931422"/>
            <a:ext cx="7177826" cy="53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E0C897A-1985-443B-A71F-3EA33FCCD452}"/>
              </a:ext>
            </a:extLst>
          </p:cNvPr>
          <p:cNvSpPr/>
          <p:nvPr/>
        </p:nvSpPr>
        <p:spPr>
          <a:xfrm>
            <a:off x="5859887" y="3116686"/>
            <a:ext cx="850006" cy="672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46C9FA79-55D7-475C-85DF-9E4A520EBC09}"/>
              </a:ext>
            </a:extLst>
          </p:cNvPr>
          <p:cNvSpPr txBox="1"/>
          <p:nvPr/>
        </p:nvSpPr>
        <p:spPr>
          <a:xfrm>
            <a:off x="4314423" y="147850"/>
            <a:ext cx="309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Micro USB</a:t>
            </a:r>
          </a:p>
        </p:txBody>
      </p:sp>
      <p:pic>
        <p:nvPicPr>
          <p:cNvPr id="3076" name="Picture 4" descr="Resultado de imagem para microusb cable">
            <a:extLst>
              <a:ext uri="{FF2B5EF4-FFF2-40B4-BE49-F238E27FC236}">
                <a16:creationId xmlns:a16="http://schemas.microsoft.com/office/drawing/2014/main" xmlns="" id="{F07AD9B6-2E13-4F13-B13C-6A832F565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8" y="2576307"/>
            <a:ext cx="3705368" cy="37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02EA40D-3528-466C-A93A-31AF0385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850"/>
            <a:ext cx="2907308" cy="38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8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C03267-00B2-45CD-865D-1F5648F91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Relatórios gestor saúde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C7BAE11-13D5-40F7-83B5-76D69E2EB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9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B8C6081-1172-4E85-B6D0-80208DE3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media.io_teste-dia">
            <a:hlinkClick r:id="" action="ppaction://media"/>
            <a:extLst>
              <a:ext uri="{FF2B5EF4-FFF2-40B4-BE49-F238E27FC236}">
                <a16:creationId xmlns:a16="http://schemas.microsoft.com/office/drawing/2014/main" xmlns="" id="{F054A8B6-4184-40FD-8349-A831770FF1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37" y="87084"/>
            <a:ext cx="12090378" cy="6124802"/>
          </a:xfrm>
        </p:spPr>
      </p:pic>
    </p:spTree>
    <p:extLst>
      <p:ext uri="{BB962C8B-B14F-4D97-AF65-F5344CB8AC3E}">
        <p14:creationId xmlns:p14="http://schemas.microsoft.com/office/powerpoint/2010/main" val="347297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36D36CC-CF16-46CA-928E-81547032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8C049F22-AC43-4D3E-8AF9-1D91C1614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540" y="925286"/>
            <a:ext cx="22560385" cy="12739987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D9ED1104-66D5-4B0F-AF16-35BC01F32127}"/>
              </a:ext>
            </a:extLst>
          </p:cNvPr>
          <p:cNvSpPr/>
          <p:nvPr/>
        </p:nvSpPr>
        <p:spPr>
          <a:xfrm>
            <a:off x="4746173" y="1525434"/>
            <a:ext cx="1001484" cy="404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037351B7-779E-458C-9BCA-63E87EB335B0}"/>
              </a:ext>
            </a:extLst>
          </p:cNvPr>
          <p:cNvSpPr/>
          <p:nvPr/>
        </p:nvSpPr>
        <p:spPr>
          <a:xfrm>
            <a:off x="4956630" y="3299087"/>
            <a:ext cx="1001484" cy="404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761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DFF751-837D-4A63-912D-2363B815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0A13A41C-5B77-4763-930B-C8309B8F4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311782" y="-3314700"/>
            <a:ext cx="27392304" cy="1546860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345844F-3DB4-4397-91FE-2A0129E162C7}"/>
              </a:ext>
            </a:extLst>
          </p:cNvPr>
          <p:cNvSpPr/>
          <p:nvPr/>
        </p:nvSpPr>
        <p:spPr>
          <a:xfrm>
            <a:off x="7939315" y="1356860"/>
            <a:ext cx="2133600" cy="740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62CFE3FA-2877-4C40-BE54-6CE2AA47EA9B}"/>
              </a:ext>
            </a:extLst>
          </p:cNvPr>
          <p:cNvSpPr/>
          <p:nvPr/>
        </p:nvSpPr>
        <p:spPr>
          <a:xfrm>
            <a:off x="1016000" y="2364165"/>
            <a:ext cx="7678058" cy="5293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342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687EE1B-21B9-4220-AB06-4C489AFC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CF1C1DBF-E9E4-40A3-8D9F-B33F540CD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596520"/>
            <a:ext cx="20747298" cy="1171612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D1E85083-93E5-4E8E-8B47-5F8B700821D4}"/>
              </a:ext>
            </a:extLst>
          </p:cNvPr>
          <p:cNvSpPr/>
          <p:nvPr/>
        </p:nvSpPr>
        <p:spPr>
          <a:xfrm>
            <a:off x="1141413" y="3585029"/>
            <a:ext cx="2182358" cy="740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57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2ED24996-3D33-415E-BD13-DCF4BEE99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700" y="2249488"/>
            <a:ext cx="7253426" cy="3541712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70EAE991-BFDA-404F-9AC0-F20C8B267085}"/>
              </a:ext>
            </a:extLst>
          </p:cNvPr>
          <p:cNvSpPr txBox="1"/>
          <p:nvPr/>
        </p:nvSpPr>
        <p:spPr>
          <a:xfrm>
            <a:off x="1538516" y="335765"/>
            <a:ext cx="940616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50000"/>
                  </a:schemeClr>
                </a:solidFill>
              </a:rPr>
              <a:t>Disponível apenas para ANDROID no momento</a:t>
            </a:r>
            <a:br>
              <a:rPr lang="pt-BR" sz="36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sz="3600" dirty="0">
                <a:solidFill>
                  <a:schemeClr val="bg2">
                    <a:lumMod val="50000"/>
                  </a:schemeClr>
                </a:solidFill>
              </a:rPr>
              <a:t>busque por </a:t>
            </a:r>
            <a:r>
              <a:rPr lang="pt-BR" sz="8000" u="sng" dirty="0" err="1">
                <a:solidFill>
                  <a:srgbClr val="002060"/>
                </a:solidFill>
                <a:cs typeface="Adobe Arabic" panose="02040503050201020203" pitchFamily="18" charset="-78"/>
              </a:rPr>
              <a:t>iFetus</a:t>
            </a:r>
            <a:r>
              <a:rPr lang="pt-BR" sz="8000" dirty="0">
                <a:solidFill>
                  <a:schemeClr val="bg2">
                    <a:lumMod val="50000"/>
                  </a:schemeClr>
                </a:solidFill>
                <a:cs typeface="Adobe Arabic" panose="02040503050201020203" pitchFamily="18" charset="-78"/>
              </a:rPr>
              <a:t> 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cs typeface="Adobe Arabic" panose="02040503050201020203" pitchFamily="18" charset="-78"/>
              </a:rPr>
              <a:t>na </a:t>
            </a:r>
            <a:r>
              <a:rPr lang="pt-BR" sz="6000" u="sng" dirty="0">
                <a:solidFill>
                  <a:schemeClr val="bg2">
                    <a:lumMod val="50000"/>
                  </a:schemeClr>
                </a:solidFill>
                <a:cs typeface="Adobe Arabic" panose="02040503050201020203" pitchFamily="18" charset="-78"/>
              </a:rPr>
              <a:t>Google Play</a:t>
            </a:r>
            <a:endParaRPr lang="pt-BR" sz="6000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3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F495FD-4907-4105-93F5-7D4B42D6C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30" y="537359"/>
            <a:ext cx="11576934" cy="1727974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05B9F4DB-4038-4A8E-8C5C-77DF7F3B6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740" y="537359"/>
            <a:ext cx="21383974" cy="1207566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B5805F5-E24F-4BA0-BA03-CE917C0F2CCB}"/>
              </a:ext>
            </a:extLst>
          </p:cNvPr>
          <p:cNvSpPr/>
          <p:nvPr/>
        </p:nvSpPr>
        <p:spPr>
          <a:xfrm>
            <a:off x="801740" y="1895219"/>
            <a:ext cx="2182358" cy="740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85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ED73E5C-74EB-4C66-9040-57E21367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940D9924-02BD-4A54-BE37-F936E1916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07" y="333829"/>
            <a:ext cx="20253068" cy="11437030"/>
          </a:xfr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xmlns="" id="{54B8F1C1-155B-46EA-AA18-68D09E84AA94}"/>
              </a:ext>
            </a:extLst>
          </p:cNvPr>
          <p:cNvCxnSpPr>
            <a:cxnSpLocks/>
          </p:cNvCxnSpPr>
          <p:nvPr/>
        </p:nvCxnSpPr>
        <p:spPr>
          <a:xfrm>
            <a:off x="1141413" y="2155142"/>
            <a:ext cx="71027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xmlns="" id="{5766DC19-69BA-441F-84DA-F4D70ED26331}"/>
              </a:ext>
            </a:extLst>
          </p:cNvPr>
          <p:cNvCxnSpPr>
            <a:cxnSpLocks/>
          </p:cNvCxnSpPr>
          <p:nvPr/>
        </p:nvCxnSpPr>
        <p:spPr>
          <a:xfrm>
            <a:off x="1741714" y="2772002"/>
            <a:ext cx="6502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xmlns="" id="{576185B2-7289-4E4F-9C99-B3449F1F6A09}"/>
              </a:ext>
            </a:extLst>
          </p:cNvPr>
          <p:cNvCxnSpPr>
            <a:cxnSpLocks/>
          </p:cNvCxnSpPr>
          <p:nvPr/>
        </p:nvCxnSpPr>
        <p:spPr>
          <a:xfrm>
            <a:off x="1930400" y="3744459"/>
            <a:ext cx="63137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5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85D475-EDBE-4238-B51F-B766C812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xmlns="" id="{9F7363F4-6D56-41AF-AD34-1782525F5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37" y="246742"/>
            <a:ext cx="16454582" cy="9811432"/>
          </a:xfr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05EEF3F9-3CD7-4EA5-B494-AF573992E9F7}"/>
              </a:ext>
            </a:extLst>
          </p:cNvPr>
          <p:cNvSpPr/>
          <p:nvPr/>
        </p:nvSpPr>
        <p:spPr>
          <a:xfrm>
            <a:off x="218437" y="5586338"/>
            <a:ext cx="8156306" cy="740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DE218CF4-9364-471C-9429-34488293EEA1}"/>
              </a:ext>
            </a:extLst>
          </p:cNvPr>
          <p:cNvSpPr/>
          <p:nvPr/>
        </p:nvSpPr>
        <p:spPr>
          <a:xfrm>
            <a:off x="9376229" y="987689"/>
            <a:ext cx="2133600" cy="740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247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58C53F-B7CC-4E9F-9708-BAFA7D87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Importando para o </a:t>
            </a:r>
            <a:r>
              <a:rPr lang="pt-BR" sz="5400" b="1" dirty="0" err="1">
                <a:solidFill>
                  <a:schemeClr val="bg1"/>
                </a:solidFill>
              </a:rPr>
              <a:t>excel</a:t>
            </a:r>
            <a:r>
              <a:rPr lang="pt-BR" sz="5400" b="1" dirty="0">
                <a:solidFill>
                  <a:schemeClr val="bg1"/>
                </a:solidFill>
              </a:rPr>
              <a:t/>
            </a:r>
            <a:br>
              <a:rPr lang="pt-BR" sz="5400" b="1" dirty="0">
                <a:solidFill>
                  <a:schemeClr val="bg1"/>
                </a:solidFill>
              </a:rPr>
            </a:br>
            <a:r>
              <a:rPr lang="pt-BR" sz="5400" b="1" dirty="0">
                <a:solidFill>
                  <a:schemeClr val="bg1"/>
                </a:solidFill>
              </a:rPr>
              <a:t>gerando tabela dinâmica</a:t>
            </a:r>
          </a:p>
        </p:txBody>
      </p:sp>
    </p:spTree>
    <p:extLst>
      <p:ext uri="{BB962C8B-B14F-4D97-AF65-F5344CB8AC3E}">
        <p14:creationId xmlns:p14="http://schemas.microsoft.com/office/powerpoint/2010/main" val="1014983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F4959A0-9B67-415B-8950-926774CD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B339C01-7EC3-4A84-A6DE-A35A66AD7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B6873A2-B490-422B-996F-63FA428A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19" y="753414"/>
            <a:ext cx="9317962" cy="535117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33A3ED3E-70CB-486B-B02C-32942DA2900E}"/>
              </a:ext>
            </a:extLst>
          </p:cNvPr>
          <p:cNvSpPr/>
          <p:nvPr/>
        </p:nvSpPr>
        <p:spPr>
          <a:xfrm>
            <a:off x="2421228" y="3142445"/>
            <a:ext cx="1854558" cy="476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4A17110A-F57D-417B-BFFE-87D3A85796B0}"/>
              </a:ext>
            </a:extLst>
          </p:cNvPr>
          <p:cNvSpPr/>
          <p:nvPr/>
        </p:nvSpPr>
        <p:spPr>
          <a:xfrm>
            <a:off x="7096259" y="3142445"/>
            <a:ext cx="1506828" cy="476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A715B834-997E-4B90-B64B-5432BAD522DA}"/>
              </a:ext>
            </a:extLst>
          </p:cNvPr>
          <p:cNvSpPr/>
          <p:nvPr/>
        </p:nvSpPr>
        <p:spPr>
          <a:xfrm>
            <a:off x="7096258" y="4151334"/>
            <a:ext cx="1751527" cy="26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2D1DAD0E-E544-42BD-9670-00B1BC058D4A}"/>
              </a:ext>
            </a:extLst>
          </p:cNvPr>
          <p:cNvSpPr txBox="1"/>
          <p:nvPr/>
        </p:nvSpPr>
        <p:spPr>
          <a:xfrm>
            <a:off x="7634428" y="3505003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</a:rPr>
              <a:t>ou</a:t>
            </a:r>
          </a:p>
        </p:txBody>
      </p:sp>
    </p:spTree>
    <p:extLst>
      <p:ext uri="{BB962C8B-B14F-4D97-AF65-F5344CB8AC3E}">
        <p14:creationId xmlns:p14="http://schemas.microsoft.com/office/powerpoint/2010/main" val="65639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CC19B7A-3349-4C09-BE70-2BC4ECFB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 smtClean="0"/>
              <a:t>Excel</a:t>
            </a:r>
            <a:endParaRPr lang="pt-BR" b="1" u="sng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78FA00-E03B-4768-B348-4F42EE56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AA33535-0B23-4C06-89BA-288E1C0C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304800"/>
            <a:ext cx="6324600" cy="62484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A799956-CA01-455F-AE53-244A2B3504F6}"/>
              </a:ext>
            </a:extLst>
          </p:cNvPr>
          <p:cNvSpPr/>
          <p:nvPr/>
        </p:nvSpPr>
        <p:spPr>
          <a:xfrm>
            <a:off x="6096000" y="4760913"/>
            <a:ext cx="1232079" cy="339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55767F09-BA23-4A98-B30F-5876406A4E15}"/>
              </a:ext>
            </a:extLst>
          </p:cNvPr>
          <p:cNvSpPr/>
          <p:nvPr/>
        </p:nvSpPr>
        <p:spPr>
          <a:xfrm>
            <a:off x="2794715" y="2382592"/>
            <a:ext cx="450761" cy="2021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250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ACF31C-FD83-41CB-9084-737CFCE3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F9B0D8F-EF95-4E16-B686-6CAE31AA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C3B1BB5-80E8-4570-8342-8EC550E0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98" y="189963"/>
            <a:ext cx="8980226" cy="64072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C596A13B-7DA6-4B0E-AB7A-8993602C6FD7}"/>
              </a:ext>
            </a:extLst>
          </p:cNvPr>
          <p:cNvSpPr/>
          <p:nvPr/>
        </p:nvSpPr>
        <p:spPr>
          <a:xfrm>
            <a:off x="5580845" y="2300500"/>
            <a:ext cx="1232079" cy="339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75A466AD-7141-4D38-A344-8575E6E2385E}"/>
              </a:ext>
            </a:extLst>
          </p:cNvPr>
          <p:cNvSpPr/>
          <p:nvPr/>
        </p:nvSpPr>
        <p:spPr>
          <a:xfrm>
            <a:off x="1828799" y="2382591"/>
            <a:ext cx="450761" cy="4095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52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9C9EC6D-4F45-4540-9AF0-E900AB3E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71475"/>
            <a:ext cx="11353800" cy="611505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7AB59FBB-0E2A-4BEF-AA28-9C923BE0E525}"/>
              </a:ext>
            </a:extLst>
          </p:cNvPr>
          <p:cNvSpPr/>
          <p:nvPr/>
        </p:nvSpPr>
        <p:spPr>
          <a:xfrm>
            <a:off x="450761" y="2112135"/>
            <a:ext cx="11269014" cy="476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7460CFB1-E4C9-4156-AB09-283F7E6DE097}"/>
              </a:ext>
            </a:extLst>
          </p:cNvPr>
          <p:cNvSpPr/>
          <p:nvPr/>
        </p:nvSpPr>
        <p:spPr>
          <a:xfrm>
            <a:off x="450761" y="953037"/>
            <a:ext cx="656822" cy="798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386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2A726327-9B9D-42CC-8838-5D32F3F7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22" y="1217053"/>
            <a:ext cx="7373156" cy="44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5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48" y="750323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pt-BR" b="1" u="sng" dirty="0" smtClean="0"/>
              <a:t>Libre</a:t>
            </a:r>
            <a:br>
              <a:rPr lang="pt-BR" b="1" u="sng" dirty="0" smtClean="0"/>
            </a:br>
            <a:r>
              <a:rPr lang="pt-BR" b="1" u="sng" dirty="0" smtClean="0"/>
              <a:t>Office</a:t>
            </a:r>
            <a:br>
              <a:rPr lang="pt-BR" b="1" u="sng" dirty="0" smtClean="0"/>
            </a:br>
            <a:r>
              <a:rPr lang="pt-BR" b="1" u="sng" dirty="0" smtClean="0"/>
              <a:t>calc</a:t>
            </a:r>
            <a:endParaRPr lang="pt-BR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30" y="492367"/>
            <a:ext cx="9147176" cy="6149794"/>
          </a:xfrm>
        </p:spPr>
      </p:pic>
    </p:spTree>
    <p:extLst>
      <p:ext uri="{BB962C8B-B14F-4D97-AF65-F5344CB8AC3E}">
        <p14:creationId xmlns:p14="http://schemas.microsoft.com/office/powerpoint/2010/main" val="193965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7D273C-B3CD-4AE0-9C49-B5DE77FE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ABF846A9-73E7-4F05-AB5B-3BAE7EC3D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8421" y="108857"/>
            <a:ext cx="3735158" cy="664028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xmlns="" id="{80B43330-1C28-405C-9BBA-D08228346697}"/>
              </a:ext>
            </a:extLst>
          </p:cNvPr>
          <p:cNvSpPr/>
          <p:nvPr/>
        </p:nvSpPr>
        <p:spPr>
          <a:xfrm>
            <a:off x="4950605" y="1796479"/>
            <a:ext cx="1306996" cy="6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0148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22" y="185535"/>
            <a:ext cx="9015356" cy="6467016"/>
          </a:xfrm>
        </p:spPr>
      </p:pic>
    </p:spTree>
    <p:extLst>
      <p:ext uri="{BB962C8B-B14F-4D97-AF65-F5344CB8AC3E}">
        <p14:creationId xmlns:p14="http://schemas.microsoft.com/office/powerpoint/2010/main" val="1650229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74" y="222422"/>
            <a:ext cx="9295276" cy="6426072"/>
          </a:xfrm>
        </p:spPr>
      </p:pic>
    </p:spTree>
    <p:extLst>
      <p:ext uri="{BB962C8B-B14F-4D97-AF65-F5344CB8AC3E}">
        <p14:creationId xmlns:p14="http://schemas.microsoft.com/office/powerpoint/2010/main" val="397067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DF6BBA7-35D0-49A4-8478-E5362254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27" y="152400"/>
            <a:ext cx="3686176" cy="65532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A2BA17E6-C55C-4A05-A9AC-73BBEDAE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98" y="152400"/>
            <a:ext cx="3686176" cy="65532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xmlns="" id="{D81E696C-4981-4BAB-9FAA-1A5FC28A4D05}"/>
              </a:ext>
            </a:extLst>
          </p:cNvPr>
          <p:cNvSpPr/>
          <p:nvPr/>
        </p:nvSpPr>
        <p:spPr>
          <a:xfrm>
            <a:off x="2444851" y="1669465"/>
            <a:ext cx="1386922" cy="6379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82AC9348-1ABB-4BEA-AAAF-C240AB7FFBC2}"/>
              </a:ext>
            </a:extLst>
          </p:cNvPr>
          <p:cNvSpPr/>
          <p:nvPr/>
        </p:nvSpPr>
        <p:spPr>
          <a:xfrm>
            <a:off x="2082582" y="3516407"/>
            <a:ext cx="858374" cy="6379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A0AF7AFB-9E0C-47D5-AFEA-599B5C735CEB}"/>
              </a:ext>
            </a:extLst>
          </p:cNvPr>
          <p:cNvSpPr/>
          <p:nvPr/>
        </p:nvSpPr>
        <p:spPr>
          <a:xfrm>
            <a:off x="3402586" y="3491005"/>
            <a:ext cx="858374" cy="6379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70D4800A-97AB-47EB-A646-A1051B463253}"/>
              </a:ext>
            </a:extLst>
          </p:cNvPr>
          <p:cNvSpPr/>
          <p:nvPr/>
        </p:nvSpPr>
        <p:spPr>
          <a:xfrm>
            <a:off x="7296654" y="1669465"/>
            <a:ext cx="1386922" cy="6379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FD287417-4C9D-4DC2-A71D-6BDA96761ACB}"/>
              </a:ext>
            </a:extLst>
          </p:cNvPr>
          <p:cNvSpPr/>
          <p:nvPr/>
        </p:nvSpPr>
        <p:spPr>
          <a:xfrm>
            <a:off x="7255677" y="2990262"/>
            <a:ext cx="1185058" cy="6379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xmlns="" id="{1CE8A970-4144-43A7-B7F8-8AB0A1D85A49}"/>
              </a:ext>
            </a:extLst>
          </p:cNvPr>
          <p:cNvSpPr/>
          <p:nvPr/>
        </p:nvSpPr>
        <p:spPr>
          <a:xfrm>
            <a:off x="4628428" y="2986553"/>
            <a:ext cx="763562" cy="478488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xmlns="" id="{F7037C03-4A28-4D0A-9582-950029E36F33}"/>
              </a:ext>
            </a:extLst>
          </p:cNvPr>
          <p:cNvSpPr/>
          <p:nvPr/>
        </p:nvSpPr>
        <p:spPr>
          <a:xfrm>
            <a:off x="8975455" y="2781179"/>
            <a:ext cx="763564" cy="384864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09C3C77F-3E0C-42B3-A6F7-37CADB796B00}"/>
              </a:ext>
            </a:extLst>
          </p:cNvPr>
          <p:cNvSpPr/>
          <p:nvPr/>
        </p:nvSpPr>
        <p:spPr>
          <a:xfrm>
            <a:off x="2781889" y="882950"/>
            <a:ext cx="846682" cy="3894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E25EC259-C5A2-4D71-A7F2-1D8A0DC21410}"/>
              </a:ext>
            </a:extLst>
          </p:cNvPr>
          <p:cNvSpPr/>
          <p:nvPr/>
        </p:nvSpPr>
        <p:spPr>
          <a:xfrm>
            <a:off x="8563429" y="775775"/>
            <a:ext cx="846682" cy="6030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xmlns="" id="{78B0FE6D-65DB-4896-9629-77D3D27857F5}"/>
              </a:ext>
            </a:extLst>
          </p:cNvPr>
          <p:cNvSpPr/>
          <p:nvPr/>
        </p:nvSpPr>
        <p:spPr>
          <a:xfrm>
            <a:off x="6857212" y="4154391"/>
            <a:ext cx="1241760" cy="5799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xmlns="" id="{41C6BA18-27B1-4482-97D7-6689E3ACBF90}"/>
              </a:ext>
            </a:extLst>
          </p:cNvPr>
          <p:cNvSpPr/>
          <p:nvPr/>
        </p:nvSpPr>
        <p:spPr>
          <a:xfrm>
            <a:off x="8270173" y="4206388"/>
            <a:ext cx="557484" cy="329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65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B598541-0B09-4C69-B502-D8466A8D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19" y="108857"/>
            <a:ext cx="3735162" cy="664028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66458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0776CD0-1F18-459A-AD0A-516A83D5C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977019"/>
            <a:ext cx="6629400" cy="2442410"/>
          </a:xfrm>
          <a:prstGeom prst="rect">
            <a:avLst/>
          </a:prstGeom>
        </p:spPr>
      </p:pic>
      <p:pic>
        <p:nvPicPr>
          <p:cNvPr id="1026" name="Picture 2" descr="Resultado de imagem para fetal doppler notch">
            <a:extLst>
              <a:ext uri="{FF2B5EF4-FFF2-40B4-BE49-F238E27FC236}">
                <a16:creationId xmlns:a16="http://schemas.microsoft.com/office/drawing/2014/main" xmlns="" id="{36ACE3D1-DAF1-4F0D-A16C-67C3D50B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2553131"/>
            <a:ext cx="5486400" cy="386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21EB8254-E53A-469B-BF37-E5C7611E0EAC}"/>
              </a:ext>
            </a:extLst>
          </p:cNvPr>
          <p:cNvSpPr txBox="1"/>
          <p:nvPr/>
        </p:nvSpPr>
        <p:spPr>
          <a:xfrm>
            <a:off x="1662863" y="722306"/>
            <a:ext cx="8866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Incisura </a:t>
            </a:r>
            <a:r>
              <a:rPr lang="pt-BR" sz="7200" dirty="0" err="1">
                <a:solidFill>
                  <a:schemeClr val="bg1"/>
                </a:solidFill>
              </a:rPr>
              <a:t>Proto-diastólica</a:t>
            </a:r>
            <a:endParaRPr lang="pt-BR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3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A1F7E2-EC21-4AE2-977C-76A77077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1944914"/>
            <a:ext cx="11277600" cy="3614057"/>
          </a:xfrm>
        </p:spPr>
        <p:txBody>
          <a:bodyPr anchor="t">
            <a:normAutofit/>
          </a:bodyPr>
          <a:lstStyle/>
          <a:p>
            <a:r>
              <a:rPr lang="pt-BR" sz="4800" b="1" u="sng" dirty="0">
                <a:solidFill>
                  <a:schemeClr val="bg1"/>
                </a:solidFill>
              </a:rPr>
              <a:t>Planilha gestantes</a:t>
            </a:r>
            <a:r>
              <a:rPr lang="pt-BR" sz="4800" b="1" dirty="0">
                <a:solidFill>
                  <a:schemeClr val="bg1"/>
                </a:solidFill>
              </a:rPr>
              <a:t/>
            </a:r>
            <a:br>
              <a:rPr lang="pt-BR" sz="4800" b="1" dirty="0">
                <a:solidFill>
                  <a:schemeClr val="bg1"/>
                </a:solidFill>
              </a:rPr>
            </a:br>
            <a:r>
              <a:rPr lang="pt-BR" sz="4800" b="1" dirty="0">
                <a:solidFill>
                  <a:schemeClr val="bg1"/>
                </a:solidFill>
              </a:rPr>
              <a:t/>
            </a:r>
            <a:br>
              <a:rPr lang="pt-BR" sz="4800" b="1" dirty="0">
                <a:solidFill>
                  <a:schemeClr val="bg1"/>
                </a:solidFill>
              </a:rPr>
            </a:br>
            <a:r>
              <a:rPr lang="pt-BR" sz="4800" b="1" dirty="0">
                <a:solidFill>
                  <a:schemeClr val="bg1"/>
                </a:solidFill>
              </a:rPr>
              <a:t>	</a:t>
            </a:r>
            <a:r>
              <a:rPr lang="pt-BR" sz="4800" dirty="0">
                <a:solidFill>
                  <a:schemeClr val="bg1"/>
                </a:solidFill>
              </a:rPr>
              <a:t>- percentil fetal </a:t>
            </a:r>
            <a:br>
              <a:rPr lang="pt-BR" sz="4800" dirty="0">
                <a:solidFill>
                  <a:schemeClr val="bg1"/>
                </a:solidFill>
              </a:rPr>
            </a:br>
            <a:r>
              <a:rPr lang="pt-BR" sz="4800" dirty="0">
                <a:solidFill>
                  <a:schemeClr val="bg1"/>
                </a:solidFill>
              </a:rPr>
              <a:t>	- agendamento de consultas</a:t>
            </a:r>
          </a:p>
        </p:txBody>
      </p:sp>
    </p:spTree>
    <p:extLst>
      <p:ext uri="{BB962C8B-B14F-4D97-AF65-F5344CB8AC3E}">
        <p14:creationId xmlns:p14="http://schemas.microsoft.com/office/powerpoint/2010/main" val="2402133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2346420-500E-4B5A-85CE-32030709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53862"/>
            <a:ext cx="8610600" cy="573405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CF6A340-97D8-4F75-A3FC-9068DC3A1987}"/>
              </a:ext>
            </a:extLst>
          </p:cNvPr>
          <p:cNvSpPr txBox="1">
            <a:spLocks/>
          </p:cNvSpPr>
          <p:nvPr/>
        </p:nvSpPr>
        <p:spPr>
          <a:xfrm>
            <a:off x="1143001" y="23222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Planilha gestantes</a:t>
            </a:r>
          </a:p>
        </p:txBody>
      </p:sp>
    </p:spTree>
    <p:extLst>
      <p:ext uri="{BB962C8B-B14F-4D97-AF65-F5344CB8AC3E}">
        <p14:creationId xmlns:p14="http://schemas.microsoft.com/office/powerpoint/2010/main" val="125200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4301D2-0096-427D-B4BD-31E118BB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0C90E8C-0492-4FB3-ADEC-AB7B56258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74668E1-9687-45F0-8712-2DB0C934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666750"/>
            <a:ext cx="8877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50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504</TotalTime>
  <Words>50</Words>
  <Application>Microsoft Office PowerPoint</Application>
  <PresentationFormat>Widescreen</PresentationFormat>
  <Paragraphs>18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Adobe Arabic</vt:lpstr>
      <vt:lpstr>Arial</vt:lpstr>
      <vt:lpstr>Trebuchet MS</vt:lpstr>
      <vt:lpstr>Tw Cen MT</vt:lpstr>
      <vt:lpstr>Circuito</vt:lpstr>
      <vt:lpstr>Tecnologia a serviço da medicina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Planilha gestantes   - percentil fetal   - agendamento de consultas</vt:lpstr>
      <vt:lpstr>PowerPoint Presentation</vt:lpstr>
      <vt:lpstr>PowerPoint Presentation</vt:lpstr>
      <vt:lpstr>Planilha  Monitorização glicemia  Pressão Arterial</vt:lpstr>
      <vt:lpstr>Accucheck – smartpix  leitor de glicosímetro – micro usb</vt:lpstr>
      <vt:lpstr>PowerPoint Presentation</vt:lpstr>
      <vt:lpstr>PowerPoint Presentation</vt:lpstr>
      <vt:lpstr>PowerPoint Presentation</vt:lpstr>
      <vt:lpstr>Relatórios gestor saúde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Importando para o excel gerando tabela dinâmica</vt:lpstr>
      <vt:lpstr>PowerPoint Presentation</vt:lpstr>
      <vt:lpstr>Excel</vt:lpstr>
      <vt:lpstr>PowerPoint Presentation</vt:lpstr>
      <vt:lpstr>PowerPoint Presentation</vt:lpstr>
      <vt:lpstr>PowerPoint Presentation</vt:lpstr>
      <vt:lpstr>Libre Office calc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 a serviço da medicina</dc:title>
  <dc:creator>rafael costa</dc:creator>
  <cp:lastModifiedBy>note-dell</cp:lastModifiedBy>
  <cp:revision>18</cp:revision>
  <dcterms:created xsi:type="dcterms:W3CDTF">2019-10-19T21:10:18Z</dcterms:created>
  <dcterms:modified xsi:type="dcterms:W3CDTF">2019-10-22T02:51:23Z</dcterms:modified>
</cp:coreProperties>
</file>